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/>
          <p:nvPr>
            <p:ph type="title"/>
          </p:nvPr>
        </p:nvSpPr>
        <p:spPr>
          <a:xfrm>
            <a:off x="1187450" y="2416175"/>
            <a:ext cx="6553200" cy="5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" type="body"/>
          </p:nvPr>
        </p:nvSpPr>
        <p:spPr>
          <a:xfrm rot="5400000">
            <a:off x="3271044" y="902494"/>
            <a:ext cx="3454400" cy="7643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 txBox="1"/>
          <p:nvPr>
            <p:ph type="title"/>
          </p:nvPr>
        </p:nvSpPr>
        <p:spPr>
          <a:xfrm rot="5400000">
            <a:off x="5847557" y="3479006"/>
            <a:ext cx="4035425" cy="190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2"/>
          <p:cNvSpPr txBox="1"/>
          <p:nvPr>
            <p:ph idx="1" type="body"/>
          </p:nvPr>
        </p:nvSpPr>
        <p:spPr>
          <a:xfrm rot="5400000">
            <a:off x="1949451" y="1643062"/>
            <a:ext cx="4035425" cy="5581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>
            <p:ph type="title"/>
          </p:nvPr>
        </p:nvSpPr>
        <p:spPr>
          <a:xfrm>
            <a:off x="1187450" y="2416175"/>
            <a:ext cx="6553200" cy="5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" type="body"/>
          </p:nvPr>
        </p:nvSpPr>
        <p:spPr>
          <a:xfrm>
            <a:off x="1176338" y="2997200"/>
            <a:ext cx="7643812" cy="34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showMasterSp="0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/>
          <p:nvPr/>
        </p:nvSpPr>
        <p:spPr>
          <a:xfrm>
            <a:off x="3455988" y="1987550"/>
            <a:ext cx="5724525" cy="10080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4"/>
          <p:cNvSpPr txBox="1"/>
          <p:nvPr>
            <p:ph type="ctrTitle"/>
          </p:nvPr>
        </p:nvSpPr>
        <p:spPr>
          <a:xfrm>
            <a:off x="2987675" y="1700213"/>
            <a:ext cx="6048375" cy="11096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32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subTitle"/>
          </p:nvPr>
        </p:nvSpPr>
        <p:spPr>
          <a:xfrm>
            <a:off x="2987675" y="2446338"/>
            <a:ext cx="6048375" cy="696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1" sz="2400">
                <a:solidFill>
                  <a:schemeClr val="lt1"/>
                </a:solidFill>
              </a:defRPr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>
            <p:ph type="title"/>
          </p:nvPr>
        </p:nvSpPr>
        <p:spPr>
          <a:xfrm>
            <a:off x="1187450" y="2416175"/>
            <a:ext cx="6553200" cy="5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" type="body"/>
          </p:nvPr>
        </p:nvSpPr>
        <p:spPr>
          <a:xfrm>
            <a:off x="1176338" y="2997200"/>
            <a:ext cx="3744912" cy="34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22" name="Google Shape;22;p5"/>
          <p:cNvSpPr txBox="1"/>
          <p:nvPr>
            <p:ph idx="2" type="body"/>
          </p:nvPr>
        </p:nvSpPr>
        <p:spPr>
          <a:xfrm>
            <a:off x="5073650" y="2997200"/>
            <a:ext cx="3746500" cy="34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26" name="Google Shape;26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27" name="Google Shape;27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28" name="Google Shape;28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1187450" y="2416175"/>
            <a:ext cx="6553200" cy="5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35" name="Google Shape;35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187450" y="2416175"/>
            <a:ext cx="6553200" cy="5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/>
          <p:nvPr/>
        </p:nvSpPr>
        <p:spPr>
          <a:xfrm>
            <a:off x="0" y="5516563"/>
            <a:ext cx="9144000" cy="1341437"/>
          </a:xfrm>
          <a:prstGeom prst="rect">
            <a:avLst/>
          </a:prstGeom>
          <a:gradFill>
            <a:gsLst>
              <a:gs pos="0">
                <a:srgbClr val="765E2F">
                  <a:alpha val="0"/>
                </a:srgbClr>
              </a:gs>
              <a:gs pos="100000">
                <a:schemeClr val="folHlink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1176338" y="2997200"/>
            <a:ext cx="7643812" cy="34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type="title"/>
          </p:nvPr>
        </p:nvSpPr>
        <p:spPr>
          <a:xfrm>
            <a:off x="683568" y="2492896"/>
            <a:ext cx="8136904" cy="2952328"/>
          </a:xfrm>
          <a:prstGeom prst="rect">
            <a:avLst/>
          </a:prstGeom>
          <a:gradFill>
            <a:gsLst>
              <a:gs pos="0">
                <a:srgbClr val="2F2F2F"/>
              </a:gs>
              <a:gs pos="80000">
                <a:srgbClr val="3D3D3D"/>
              </a:gs>
              <a:gs pos="100000">
                <a:srgbClr val="3E3E3E"/>
              </a:gs>
            </a:gsLst>
            <a:lin ang="162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Підключення додаткових модулів. Модуль math</a:t>
            </a:r>
            <a:br>
              <a:rPr lang="ru-RU" sz="44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sz="4400" cap="none"/>
          </a:p>
        </p:txBody>
      </p:sp>
      <p:sp>
        <p:nvSpPr>
          <p:cNvPr id="51" name="Google Shape;51;p13"/>
          <p:cNvSpPr/>
          <p:nvPr/>
        </p:nvSpPr>
        <p:spPr>
          <a:xfrm>
            <a:off x="7092280" y="332656"/>
            <a:ext cx="1584176" cy="1427719"/>
          </a:xfrm>
          <a:prstGeom prst="ellipse">
            <a:avLst/>
          </a:prstGeom>
          <a:gradFill>
            <a:gsLst>
              <a:gs pos="0">
                <a:srgbClr val="371D70"/>
              </a:gs>
              <a:gs pos="80000">
                <a:srgbClr val="492693"/>
              </a:gs>
              <a:gs pos="100000">
                <a:srgbClr val="482496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8 клас</a:t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3"/>
          <p:cNvSpPr/>
          <p:nvPr/>
        </p:nvSpPr>
        <p:spPr>
          <a:xfrm>
            <a:off x="179512" y="332655"/>
            <a:ext cx="1584176" cy="1427719"/>
          </a:xfrm>
          <a:prstGeom prst="ellipse">
            <a:avLst/>
          </a:prstGeom>
          <a:gradFill>
            <a:gsLst>
              <a:gs pos="0">
                <a:srgbClr val="371D70"/>
              </a:gs>
              <a:gs pos="80000">
                <a:srgbClr val="492693"/>
              </a:gs>
              <a:gs pos="100000">
                <a:srgbClr val="482496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Урок №37</a:t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1199006" y="26729"/>
            <a:ext cx="6553200" cy="724024"/>
          </a:xfrm>
          <a:prstGeom prst="rect">
            <a:avLst/>
          </a:prstGeom>
          <a:gradFill>
            <a:gsLst>
              <a:gs pos="0">
                <a:srgbClr val="2F2F2F"/>
              </a:gs>
              <a:gs pos="80000">
                <a:srgbClr val="3D3D3D"/>
              </a:gs>
              <a:gs pos="100000">
                <a:srgbClr val="3E3E3E"/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Практичне завдання</a:t>
            </a:r>
            <a:endParaRPr b="1" sz="4000"/>
          </a:p>
        </p:txBody>
      </p:sp>
      <p:sp>
        <p:nvSpPr>
          <p:cNvPr id="113" name="Google Shape;113;p22"/>
          <p:cNvSpPr txBox="1"/>
          <p:nvPr/>
        </p:nvSpPr>
        <p:spPr>
          <a:xfrm>
            <a:off x="227134" y="836712"/>
            <a:ext cx="8496944" cy="5760640"/>
          </a:xfrm>
          <a:prstGeom prst="rect">
            <a:avLst/>
          </a:prstGeom>
          <a:gradFill>
            <a:gsLst>
              <a:gs pos="0">
                <a:srgbClr val="2F2F2F"/>
              </a:gs>
              <a:gs pos="80000">
                <a:srgbClr val="3D3D3D"/>
              </a:gs>
              <a:gs pos="100000">
                <a:srgbClr val="3E3E3E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27305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ru-RU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Створіть новий файл Python за допомогою середовища розробки програмного забезпечення IDLE. Створіть програму за даною задачею: </a:t>
            </a:r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ru-RU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4. На вході маємо число </a:t>
            </a:r>
            <a:r>
              <a:rPr i="1" lang="ru-RU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а</a:t>
            </a:r>
            <a:r>
              <a:rPr lang="ru-RU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програма перевіряє чи є число а: </a:t>
            </a:r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ru-RU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b="1" lang="ru-RU" sz="2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1) більше 0;  2) менше 0  </a:t>
            </a:r>
            <a:r>
              <a:rPr lang="ru-RU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та виводить результат у вигляді </a:t>
            </a:r>
            <a:r>
              <a:rPr b="1" lang="ru-RU" sz="2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True</a:t>
            </a:r>
            <a:r>
              <a:rPr lang="ru-RU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або </a:t>
            </a:r>
            <a:r>
              <a:rPr b="1" lang="ru-RU" sz="2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False</a:t>
            </a:r>
            <a:r>
              <a:rPr lang="ru-RU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/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ru-RU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5. На вході маємо 2 числа програма порівнює їх між собою і </a:t>
            </a:r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ru-RU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виводить результат у вигляді </a:t>
            </a:r>
            <a:r>
              <a:rPr b="1" lang="ru-RU" sz="2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True</a:t>
            </a:r>
            <a:r>
              <a:rPr lang="ru-RU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або </a:t>
            </a:r>
            <a:r>
              <a:rPr b="1" lang="ru-RU" sz="2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False</a:t>
            </a:r>
            <a:r>
              <a:rPr lang="ru-RU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Порівняння відбувається за такими пунктами: </a:t>
            </a:r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6353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ru-RU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1) Чи ці числа рівні; </a:t>
            </a:r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6353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ru-RU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2) чи числа нерівні; </a:t>
            </a:r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6353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ru-RU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3) чи число більше за друге; </a:t>
            </a:r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6353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ru-RU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4) чи друге число більше за перше; </a:t>
            </a:r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6353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ru-RU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5) чи квадрат першого числа більший за квадрат другого </a:t>
            </a:r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6353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ru-RU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числа; </a:t>
            </a:r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6353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ru-RU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6) чи сума цих чисел більша за їх добуток.</a:t>
            </a:r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/>
          <p:nvPr>
            <p:ph type="title"/>
          </p:nvPr>
        </p:nvSpPr>
        <p:spPr>
          <a:xfrm>
            <a:off x="1300882" y="404664"/>
            <a:ext cx="6553200" cy="724024"/>
          </a:xfrm>
          <a:prstGeom prst="rect">
            <a:avLst/>
          </a:prstGeom>
          <a:gradFill>
            <a:gsLst>
              <a:gs pos="0">
                <a:srgbClr val="2F2F2F"/>
              </a:gs>
              <a:gs pos="80000">
                <a:srgbClr val="3D3D3D"/>
              </a:gs>
              <a:gs pos="100000">
                <a:srgbClr val="3E3E3E"/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Домашнє завдання</a:t>
            </a:r>
            <a:endParaRPr b="1" sz="4000"/>
          </a:p>
        </p:txBody>
      </p:sp>
      <p:sp>
        <p:nvSpPr>
          <p:cNvPr id="119" name="Google Shape;119;p23"/>
          <p:cNvSpPr txBox="1"/>
          <p:nvPr/>
        </p:nvSpPr>
        <p:spPr>
          <a:xfrm>
            <a:off x="251520" y="1370045"/>
            <a:ext cx="8496944" cy="532859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251520" y="260648"/>
            <a:ext cx="8604448" cy="724024"/>
          </a:xfrm>
          <a:prstGeom prst="rect">
            <a:avLst/>
          </a:prstGeom>
          <a:gradFill>
            <a:gsLst>
              <a:gs pos="0">
                <a:srgbClr val="2F2F2F"/>
              </a:gs>
              <a:gs pos="80000">
                <a:srgbClr val="3D3D3D"/>
              </a:gs>
              <a:gs pos="100000">
                <a:srgbClr val="3E3E3E"/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Підключення додаткових модулів</a:t>
            </a:r>
            <a:endParaRPr b="1"/>
          </a:p>
        </p:txBody>
      </p:sp>
      <p:sp>
        <p:nvSpPr>
          <p:cNvPr id="58" name="Google Shape;58;p14"/>
          <p:cNvSpPr txBox="1"/>
          <p:nvPr/>
        </p:nvSpPr>
        <p:spPr>
          <a:xfrm>
            <a:off x="251520" y="1196752"/>
            <a:ext cx="8604448" cy="5328592"/>
          </a:xfrm>
          <a:prstGeom prst="rect">
            <a:avLst/>
          </a:prstGeom>
          <a:gradFill>
            <a:gsLst>
              <a:gs pos="0">
                <a:srgbClr val="2F2F2F"/>
              </a:gs>
              <a:gs pos="80000">
                <a:srgbClr val="3D3D3D"/>
              </a:gs>
              <a:gs pos="100000">
                <a:srgbClr val="3E3E3E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✔"/>
            </a:pPr>
            <a:r>
              <a:rPr b="0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Python — це високорівнева мова програмування, вона має багато додаткових функцій для роботи з числами та текстом, та щоб не навантажувати написану нами програму існують спеціальні </a:t>
            </a:r>
            <a:r>
              <a:rPr b="0" i="1" lang="ru-RU" sz="28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набори різноманітних функцій, які називаються</a:t>
            </a:r>
            <a:r>
              <a:rPr b="0" i="1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ru-RU" sz="28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модулями</a:t>
            </a:r>
            <a:r>
              <a:rPr b="0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✔"/>
            </a:pPr>
            <a:r>
              <a:rPr b="0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Додаткові модулі потрібно підключати окремо. </a:t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✔"/>
            </a:pPr>
            <a:r>
              <a:rPr b="0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Це зроблено, щоб забезпечити швидкість виконання програми</a:t>
            </a:r>
            <a:endParaRPr b="0" i="0" sz="2800" u="none" cap="none" strike="noStrike">
              <a:solidFill>
                <a:srgbClr val="0033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251520" y="260648"/>
            <a:ext cx="8604448" cy="724024"/>
          </a:xfrm>
          <a:prstGeom prst="rect">
            <a:avLst/>
          </a:prstGeom>
          <a:gradFill>
            <a:gsLst>
              <a:gs pos="0">
                <a:srgbClr val="2F2F2F"/>
              </a:gs>
              <a:gs pos="80000">
                <a:srgbClr val="3D3D3D"/>
              </a:gs>
              <a:gs pos="100000">
                <a:srgbClr val="3E3E3E"/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Підключення додаткових модулів</a:t>
            </a:r>
            <a:endParaRPr b="1"/>
          </a:p>
        </p:txBody>
      </p:sp>
      <p:sp>
        <p:nvSpPr>
          <p:cNvPr id="64" name="Google Shape;64;p15"/>
          <p:cNvSpPr txBox="1"/>
          <p:nvPr/>
        </p:nvSpPr>
        <p:spPr>
          <a:xfrm>
            <a:off x="827584" y="1196752"/>
            <a:ext cx="7380312" cy="5328592"/>
          </a:xfrm>
          <a:prstGeom prst="rect">
            <a:avLst/>
          </a:prstGeom>
          <a:gradFill>
            <a:gsLst>
              <a:gs pos="0">
                <a:srgbClr val="2F2F2F"/>
              </a:gs>
              <a:gs pos="80000">
                <a:srgbClr val="3D3D3D"/>
              </a:gs>
              <a:gs pos="100000">
                <a:srgbClr val="3E3E3E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360363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0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Щоб підключити додатковий модуль  потрібно застосувати таку конструкцію: </a:t>
            </a:r>
            <a:endParaRPr/>
          </a:p>
          <a:p>
            <a:pPr indent="360363" lvl="0" marL="0" marR="0" rtl="0" algn="ctr">
              <a:spcBef>
                <a:spcPts val="800"/>
              </a:spcBef>
              <a:spcAft>
                <a:spcPts val="0"/>
              </a:spcAft>
              <a:buClr>
                <a:srgbClr val="FFFF00"/>
              </a:buClr>
              <a:buSzPts val="4000"/>
              <a:buFont typeface="Arial"/>
              <a:buNone/>
            </a:pPr>
            <a:r>
              <a:rPr b="1" i="0" lang="ru-RU" sz="40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import </a:t>
            </a:r>
            <a:r>
              <a:rPr b="0" i="1" lang="ru-RU" sz="40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назва_модуля</a:t>
            </a:r>
            <a:endParaRPr b="0" i="1" sz="4000" u="none" cap="none" strike="noStrik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60363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0" i="1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 Python існує велика кількість додаткових модулів для роботи з даними.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/>
        </p:nvSpPr>
        <p:spPr>
          <a:xfrm>
            <a:off x="1115616" y="2132856"/>
            <a:ext cx="7705328" cy="724024"/>
          </a:xfrm>
          <a:prstGeom prst="rect">
            <a:avLst/>
          </a:prstGeom>
          <a:gradFill>
            <a:gsLst>
              <a:gs pos="0">
                <a:srgbClr val="2F2F2F"/>
              </a:gs>
              <a:gs pos="80000">
                <a:srgbClr val="3D3D3D"/>
              </a:gs>
              <a:gs pos="100000">
                <a:srgbClr val="3E3E3E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Модуль </a:t>
            </a:r>
            <a:r>
              <a:rPr b="1" lang="ru-RU" sz="4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math </a:t>
            </a:r>
            <a:endParaRPr b="1" sz="4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6"/>
          <p:cNvSpPr/>
          <p:nvPr/>
        </p:nvSpPr>
        <p:spPr>
          <a:xfrm rot="773189">
            <a:off x="5236343" y="4090484"/>
            <a:ext cx="3384376" cy="929554"/>
          </a:xfrm>
          <a:prstGeom prst="horizontalScroll">
            <a:avLst>
              <a:gd fmla="val 12500" name="adj"/>
            </a:avLst>
          </a:prstGeom>
          <a:solidFill>
            <a:schemeClr val="accent1"/>
          </a:solidFill>
          <a:ln cap="flat" cmpd="sng" w="25400">
            <a:solidFill>
              <a:srgbClr val="3B2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math.factorial</a:t>
            </a:r>
            <a:r>
              <a:rPr lang="ru-RU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(X)</a:t>
            </a:r>
            <a:endParaRPr b="1" sz="280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6"/>
          <p:cNvSpPr/>
          <p:nvPr/>
        </p:nvSpPr>
        <p:spPr>
          <a:xfrm rot="1250316">
            <a:off x="1120772" y="927027"/>
            <a:ext cx="2205297" cy="601720"/>
          </a:xfrm>
          <a:prstGeom prst="foldedCorner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B2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math.fmod</a:t>
            </a:r>
            <a:r>
              <a:rPr lang="ru-RU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(X, Y) </a:t>
            </a:r>
            <a:endParaRPr b="1" sz="200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6"/>
          <p:cNvSpPr/>
          <p:nvPr/>
        </p:nvSpPr>
        <p:spPr>
          <a:xfrm rot="-2210322">
            <a:off x="6881220" y="787837"/>
            <a:ext cx="2026325" cy="517008"/>
          </a:xfrm>
          <a:prstGeom prst="foldedCorner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B2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math.modf</a:t>
            </a:r>
            <a:r>
              <a:rPr lang="ru-RU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(X)</a:t>
            </a:r>
            <a:endParaRPr b="1" sz="200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6"/>
          <p:cNvSpPr/>
          <p:nvPr/>
        </p:nvSpPr>
        <p:spPr>
          <a:xfrm rot="-1111669">
            <a:off x="4349163" y="640669"/>
            <a:ext cx="2615309" cy="402079"/>
          </a:xfrm>
          <a:prstGeom prst="foldedCorner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B2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math.pow</a:t>
            </a:r>
            <a:r>
              <a:rPr lang="ru-RU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(X, Y)</a:t>
            </a:r>
            <a:endParaRPr b="1" sz="240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6"/>
          <p:cNvSpPr/>
          <p:nvPr/>
        </p:nvSpPr>
        <p:spPr>
          <a:xfrm rot="-1091736">
            <a:off x="998734" y="3909316"/>
            <a:ext cx="2425741" cy="707895"/>
          </a:xfrm>
          <a:prstGeom prst="foldedCorner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B2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math.fabs</a:t>
            </a:r>
            <a:r>
              <a:rPr lang="ru-RU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(X)</a:t>
            </a:r>
            <a:endParaRPr b="1" sz="240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6"/>
          <p:cNvSpPr/>
          <p:nvPr/>
        </p:nvSpPr>
        <p:spPr>
          <a:xfrm rot="-623005">
            <a:off x="3460808" y="5629302"/>
            <a:ext cx="2750370" cy="522646"/>
          </a:xfrm>
          <a:prstGeom prst="foldedCorner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B2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math.sqrt</a:t>
            </a:r>
            <a:r>
              <a:rPr lang="ru-RU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(X)</a:t>
            </a:r>
            <a:endParaRPr b="1" sz="280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1277144" y="260648"/>
            <a:ext cx="6553200" cy="724024"/>
          </a:xfrm>
          <a:prstGeom prst="rect">
            <a:avLst/>
          </a:prstGeom>
          <a:gradFill>
            <a:gsLst>
              <a:gs pos="0">
                <a:srgbClr val="2F2F2F"/>
              </a:gs>
              <a:gs pos="80000">
                <a:srgbClr val="3D3D3D"/>
              </a:gs>
              <a:gs pos="100000">
                <a:srgbClr val="3E3E3E"/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Модуль </a:t>
            </a:r>
            <a:r>
              <a:rPr b="1" lang="ru-RU" sz="4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math </a:t>
            </a:r>
            <a:endParaRPr b="1" sz="4400">
              <a:solidFill>
                <a:srgbClr val="FFFF00"/>
              </a:solidFill>
            </a:endParaRPr>
          </a:p>
        </p:txBody>
      </p:sp>
      <p:sp>
        <p:nvSpPr>
          <p:cNvPr id="81" name="Google Shape;81;p17"/>
          <p:cNvSpPr txBox="1"/>
          <p:nvPr/>
        </p:nvSpPr>
        <p:spPr>
          <a:xfrm>
            <a:off x="827584" y="1196752"/>
            <a:ext cx="8028384" cy="4608512"/>
          </a:xfrm>
          <a:prstGeom prst="rect">
            <a:avLst/>
          </a:prstGeom>
          <a:gradFill>
            <a:gsLst>
              <a:gs pos="0">
                <a:srgbClr val="2F2F2F"/>
              </a:gs>
              <a:gs pos="80000">
                <a:srgbClr val="3D3D3D"/>
              </a:gs>
              <a:gs pos="100000">
                <a:srgbClr val="3E3E3E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✔"/>
            </a:pPr>
            <a:r>
              <a:rPr lang="ru-RU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Ми будемо працювати з модулем </a:t>
            </a:r>
            <a:r>
              <a:rPr b="1" i="1" lang="ru-RU" sz="28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math</a:t>
            </a:r>
            <a:r>
              <a:rPr lang="ru-RU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який представляє собою пакет з додатковими функціями для роботи з числами. </a:t>
            </a:r>
            <a:endParaRPr/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✔"/>
            </a:pPr>
            <a:r>
              <a:rPr lang="ru-RU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А функції підключеного модулю вводяться в код наступним чином: </a:t>
            </a:r>
            <a:endParaRPr/>
          </a:p>
          <a:p>
            <a:pPr indent="0" lvl="0" marL="0" marR="0" rtl="0" algn="ctr">
              <a:spcBef>
                <a:spcPts val="72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Arial"/>
              <a:buNone/>
            </a:pPr>
            <a:r>
              <a:rPr b="1" i="1" lang="ru-RU" sz="36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назва_модуля</a:t>
            </a:r>
            <a:r>
              <a:rPr b="1" lang="ru-RU" sz="36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b="1" i="1" lang="ru-RU" sz="36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назва_функції</a:t>
            </a:r>
            <a:endParaRPr b="1" sz="360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1277144" y="260648"/>
            <a:ext cx="6553200" cy="724024"/>
          </a:xfrm>
          <a:prstGeom prst="rect">
            <a:avLst/>
          </a:prstGeom>
          <a:gradFill>
            <a:gsLst>
              <a:gs pos="0">
                <a:srgbClr val="2F2F2F"/>
              </a:gs>
              <a:gs pos="80000">
                <a:srgbClr val="3D3D3D"/>
              </a:gs>
              <a:gs pos="100000">
                <a:srgbClr val="3E3E3E"/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Модуль </a:t>
            </a:r>
            <a:r>
              <a:rPr b="1" lang="ru-RU" sz="4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math </a:t>
            </a:r>
            <a:endParaRPr b="1" sz="4400">
              <a:solidFill>
                <a:srgbClr val="FFFF00"/>
              </a:solidFill>
            </a:endParaRPr>
          </a:p>
        </p:txBody>
      </p:sp>
      <p:sp>
        <p:nvSpPr>
          <p:cNvPr id="87" name="Google Shape;87;p18"/>
          <p:cNvSpPr txBox="1"/>
          <p:nvPr/>
        </p:nvSpPr>
        <p:spPr>
          <a:xfrm>
            <a:off x="251520" y="1147446"/>
            <a:ext cx="8604448" cy="5328592"/>
          </a:xfrm>
          <a:prstGeom prst="rect">
            <a:avLst/>
          </a:prstGeom>
          <a:gradFill>
            <a:gsLst>
              <a:gs pos="0">
                <a:srgbClr val="2F2F2F"/>
              </a:gs>
              <a:gs pos="80000">
                <a:srgbClr val="3D3D3D"/>
              </a:gs>
              <a:gs pos="100000">
                <a:srgbClr val="3E3E3E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360363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ru-RU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Щоб підключити даний модуль потрібно лише </a:t>
            </a:r>
            <a:r>
              <a:rPr b="1" lang="ru-RU" sz="28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на початку програмного коду </a:t>
            </a:r>
            <a:r>
              <a:rPr lang="ru-RU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встановити наступну конструкцію коду:</a:t>
            </a:r>
            <a:endParaRPr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60363" lvl="0" marL="0" marR="0" rtl="0" algn="l">
              <a:spcBef>
                <a:spcPts val="12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</a:pPr>
            <a:r>
              <a:t/>
            </a:r>
            <a:endParaRPr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60363" lvl="0" marL="0" marR="0" rtl="0" algn="ctr">
              <a:spcBef>
                <a:spcPts val="800"/>
              </a:spcBef>
              <a:spcAft>
                <a:spcPts val="0"/>
              </a:spcAft>
              <a:buClr>
                <a:srgbClr val="FFFF00"/>
              </a:buClr>
              <a:buSzPts val="4000"/>
              <a:buFont typeface="Arial"/>
              <a:buNone/>
            </a:pPr>
            <a:r>
              <a:rPr b="1" lang="ru-RU" sz="4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import math</a:t>
            </a:r>
            <a:endParaRPr b="1" sz="400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60363" lvl="0" marL="0" marR="0" rtl="0" algn="ctr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</a:pPr>
            <a:r>
              <a:rPr b="1" lang="ru-RU" sz="16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360363" lvl="0" marL="0" marR="0" rtl="0" algn="l">
              <a:spcBef>
                <a:spcPts val="560"/>
              </a:spcBef>
              <a:spcAft>
                <a:spcPts val="0"/>
              </a:spcAft>
              <a:buClr>
                <a:srgbClr val="00B0F0"/>
              </a:buClr>
              <a:buSzPts val="2800"/>
              <a:buFont typeface="Arial"/>
              <a:buNone/>
            </a:pPr>
            <a:r>
              <a:rPr b="1" lang="ru-RU" sz="28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Зверніть увагу! </a:t>
            </a:r>
            <a:r>
              <a:rPr lang="ru-RU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Підключати модулі потрібно </a:t>
            </a:r>
            <a:r>
              <a:rPr b="1" lang="ru-RU" sz="2800">
                <a:solidFill>
                  <a:srgbClr val="F09090"/>
                </a:solidFill>
                <a:latin typeface="Arial"/>
                <a:ea typeface="Arial"/>
                <a:cs typeface="Arial"/>
                <a:sym typeface="Arial"/>
              </a:rPr>
              <a:t>саме на початку</a:t>
            </a:r>
            <a:r>
              <a:rPr lang="ru-RU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бо, якщо ви підключите його вже після виконання функції, яка входить в даний модуль, то вона не буде зрозуміла інтерпретатору і ваша програма не буде виконана. </a:t>
            </a:r>
            <a:endParaRPr/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br>
              <a:rPr lang="ru-RU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b="1" sz="360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1277144" y="260648"/>
            <a:ext cx="6553200" cy="724024"/>
          </a:xfrm>
          <a:prstGeom prst="rect">
            <a:avLst/>
          </a:prstGeom>
          <a:gradFill>
            <a:gsLst>
              <a:gs pos="0">
                <a:srgbClr val="2F2F2F"/>
              </a:gs>
              <a:gs pos="80000">
                <a:srgbClr val="3D3D3D"/>
              </a:gs>
              <a:gs pos="100000">
                <a:srgbClr val="3E3E3E"/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Функції модуля </a:t>
            </a:r>
            <a:r>
              <a:rPr b="1" lang="ru-RU" sz="4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math </a:t>
            </a:r>
            <a:endParaRPr b="1" sz="4400">
              <a:solidFill>
                <a:srgbClr val="FFFF00"/>
              </a:solidFill>
            </a:endParaRPr>
          </a:p>
        </p:txBody>
      </p:sp>
      <p:sp>
        <p:nvSpPr>
          <p:cNvPr id="93" name="Google Shape;93;p19"/>
          <p:cNvSpPr txBox="1"/>
          <p:nvPr/>
        </p:nvSpPr>
        <p:spPr>
          <a:xfrm>
            <a:off x="251520" y="1126522"/>
            <a:ext cx="8604448" cy="532859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1277144" y="260648"/>
            <a:ext cx="6553200" cy="724024"/>
          </a:xfrm>
          <a:prstGeom prst="rect">
            <a:avLst/>
          </a:prstGeom>
          <a:gradFill>
            <a:gsLst>
              <a:gs pos="0">
                <a:srgbClr val="2F2F2F"/>
              </a:gs>
              <a:gs pos="80000">
                <a:srgbClr val="3D3D3D"/>
              </a:gs>
              <a:gs pos="100000">
                <a:srgbClr val="3E3E3E"/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Задача</a:t>
            </a:r>
            <a:endParaRPr b="1" sz="4400"/>
          </a:p>
        </p:txBody>
      </p:sp>
      <p:sp>
        <p:nvSpPr>
          <p:cNvPr id="99" name="Google Shape;99;p20"/>
          <p:cNvSpPr txBox="1"/>
          <p:nvPr/>
        </p:nvSpPr>
        <p:spPr>
          <a:xfrm>
            <a:off x="251520" y="1196752"/>
            <a:ext cx="8604448" cy="5328592"/>
          </a:xfrm>
          <a:prstGeom prst="rect">
            <a:avLst/>
          </a:prstGeom>
          <a:gradFill>
            <a:gsLst>
              <a:gs pos="0">
                <a:srgbClr val="2F2F2F"/>
              </a:gs>
              <a:gs pos="80000">
                <a:srgbClr val="3D3D3D"/>
              </a:gs>
              <a:gs pos="100000">
                <a:srgbClr val="3E3E3E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ru-RU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На вході є число, задачею програми буде вивести </a:t>
            </a:r>
            <a:r>
              <a:rPr b="1" lang="ru-RU" sz="28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корінь квадратний </a:t>
            </a:r>
            <a:r>
              <a:rPr lang="ru-RU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з даного числа. У </a:t>
            </a:r>
            <a:r>
              <a:rPr lang="ru-RU" sz="2800">
                <a:solidFill>
                  <a:schemeClr val="lt1"/>
                </a:solidFill>
              </a:rPr>
              <a:t>розв’язанні</a:t>
            </a:r>
            <a:r>
              <a:rPr lang="ru-RU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даної задачі нам допоможе модуль </a:t>
            </a:r>
            <a:r>
              <a:rPr b="1" i="1" lang="ru-RU" sz="28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math</a:t>
            </a:r>
            <a:r>
              <a:rPr i="1" lang="ru-RU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та функція </a:t>
            </a:r>
            <a:r>
              <a:rPr b="1" lang="ru-RU" sz="28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math.sqrt(x)</a:t>
            </a:r>
            <a:r>
              <a:rPr b="1" lang="ru-RU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цього модулю.</a:t>
            </a:r>
            <a:endParaRPr/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rgbClr val="0033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rgbClr val="0033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rgbClr val="0033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rgbClr val="0033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lang="ru-RU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Результат</a:t>
            </a:r>
            <a:endParaRPr b="1" sz="2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520" y="3068960"/>
            <a:ext cx="8373502" cy="201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39752" y="5157191"/>
            <a:ext cx="2520280" cy="12185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1300882" y="404664"/>
            <a:ext cx="6553200" cy="724024"/>
          </a:xfrm>
          <a:prstGeom prst="rect">
            <a:avLst/>
          </a:prstGeom>
          <a:gradFill>
            <a:gsLst>
              <a:gs pos="0">
                <a:srgbClr val="2F2F2F"/>
              </a:gs>
              <a:gs pos="80000">
                <a:srgbClr val="3D3D3D"/>
              </a:gs>
              <a:gs pos="100000">
                <a:srgbClr val="3E3E3E"/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Контрольні запитання</a:t>
            </a:r>
            <a:endParaRPr b="1" sz="4000"/>
          </a:p>
        </p:txBody>
      </p:sp>
      <p:sp>
        <p:nvSpPr>
          <p:cNvPr id="107" name="Google Shape;107;p21"/>
          <p:cNvSpPr txBox="1"/>
          <p:nvPr/>
        </p:nvSpPr>
        <p:spPr>
          <a:xfrm>
            <a:off x="467544" y="1268760"/>
            <a:ext cx="8496944" cy="5328592"/>
          </a:xfrm>
          <a:prstGeom prst="rect">
            <a:avLst/>
          </a:prstGeom>
          <a:gradFill>
            <a:gsLst>
              <a:gs pos="0">
                <a:srgbClr val="2F2F2F"/>
              </a:gs>
              <a:gs pos="80000">
                <a:srgbClr val="3D3D3D"/>
              </a:gs>
              <a:gs pos="100000">
                <a:srgbClr val="3E3E3E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r>
              <a:rPr lang="ru-RU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 Для чого потрібні додаткові модулі у програмуванні? </a:t>
            </a:r>
            <a:endParaRPr sz="3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r>
              <a:rPr lang="ru-RU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 Як підключити додаткові модулі до своєї програми? </a:t>
            </a:r>
            <a:endParaRPr sz="3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r>
              <a:rPr lang="ru-RU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3. З яким модулем ми познайомилися у даному пункті? </a:t>
            </a:r>
            <a:endParaRPr sz="3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r>
              <a:rPr lang="ru-RU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4. Наведіть приклади функцій із модуля math.</a:t>
            </a:r>
            <a:br>
              <a:rPr lang="ru-RU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sz="3000">
              <a:solidFill>
                <a:srgbClr val="0033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2">
  <a:themeElements>
    <a:clrScheme name="00001 4">
      <a:dk1>
        <a:srgbClr val="4D4D4D"/>
      </a:dk1>
      <a:lt1>
        <a:srgbClr val="FFFFFF"/>
      </a:lt1>
      <a:dk2>
        <a:srgbClr val="4D4D4D"/>
      </a:dk2>
      <a:lt2>
        <a:srgbClr val="6600CC"/>
      </a:lt2>
      <a:accent1>
        <a:srgbClr val="51358C"/>
      </a:accent1>
      <a:accent2>
        <a:srgbClr val="FF5050"/>
      </a:accent2>
      <a:accent3>
        <a:srgbClr val="FFFFFF"/>
      </a:accent3>
      <a:accent4>
        <a:srgbClr val="404040"/>
      </a:accent4>
      <a:accent5>
        <a:srgbClr val="B3AEC5"/>
      </a:accent5>
      <a:accent6>
        <a:srgbClr val="E74848"/>
      </a:accent6>
      <a:hlink>
        <a:srgbClr val="CCCCFF"/>
      </a:hlink>
      <a:folHlink>
        <a:srgbClr val="DDDDD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